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353" r:id="rId2"/>
    <p:sldId id="363" r:id="rId3"/>
    <p:sldId id="356" r:id="rId4"/>
    <p:sldId id="322" r:id="rId5"/>
    <p:sldId id="358" r:id="rId6"/>
    <p:sldId id="364" r:id="rId7"/>
    <p:sldId id="320" r:id="rId8"/>
    <p:sldId id="319" r:id="rId9"/>
    <p:sldId id="362" r:id="rId10"/>
    <p:sldId id="357" r:id="rId11"/>
    <p:sldId id="355" r:id="rId12"/>
    <p:sldId id="359" r:id="rId13"/>
    <p:sldId id="321" r:id="rId14"/>
    <p:sldId id="36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7013" autoAdjust="0"/>
  </p:normalViewPr>
  <p:slideViewPr>
    <p:cSldViewPr>
      <p:cViewPr varScale="1">
        <p:scale>
          <a:sx n="78" d="100"/>
          <a:sy n="78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BA5A-06CF-4400-AB50-ED1CE798BCC5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F2D7-E554-4A1E-9B9C-D215DD27B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5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D7CCD-8748-48DC-B741-3B14C690C436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D215C-4AFD-46CE-8DC8-368D2EC20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6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2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8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27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6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215C-4AFD-46CE-8DC8-368D2EC200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3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E388-4977-4FF7-8B5D-45317E7C834A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70ED-E4B7-49F7-BDB1-3CA0EC78E9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41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4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2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3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fe@Oaklands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mailto:bursary@Oaklands.ac.u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9C178-51B1-49E3-8A0F-C3B9625D47AD}"/>
              </a:ext>
            </a:extLst>
          </p:cNvPr>
          <p:cNvSpPr/>
          <p:nvPr/>
        </p:nvSpPr>
        <p:spPr>
          <a:xfrm>
            <a:off x="-21927" y="1604408"/>
            <a:ext cx="9169260" cy="82725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4" y="1391670"/>
            <a:ext cx="9131296" cy="1252728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Welcome!</a:t>
            </a:r>
            <a:endParaRPr lang="en-US" b="1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04" y="242320"/>
            <a:ext cx="3351551" cy="1133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9151"/>
          <a:stretch/>
        </p:blipFill>
        <p:spPr>
          <a:xfrm>
            <a:off x="611650" y="2742335"/>
            <a:ext cx="3964121" cy="3795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A173A-43DF-4D67-9DDF-F4EFE52FC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160" y="2793679"/>
            <a:ext cx="3744190" cy="37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0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B4A419-0C0D-4677-8BBE-64CDDBE99DEA}"/>
              </a:ext>
            </a:extLst>
          </p:cNvPr>
          <p:cNvSpPr/>
          <p:nvPr/>
        </p:nvSpPr>
        <p:spPr>
          <a:xfrm rot="21360000">
            <a:off x="-662090" y="-922084"/>
            <a:ext cx="10015462" cy="2393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51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Din"/>
              </a:rPr>
              <a:t>Referrals and Additional Support 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0976" y="1719253"/>
            <a:ext cx="8568952" cy="617966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tx1"/>
                </a:solidFill>
                <a:cs typeface="Arial"/>
              </a:rPr>
              <a:t>The safeguarding and wellbeing team signpost and refer you to specialised support services based on your individual circumstances 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904ED686-B761-4200-802A-B34BBC0F9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76" y="5951006"/>
            <a:ext cx="1785452" cy="603117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EDBD06-6CE3-4AC9-9C44-79A09704A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41497"/>
              </p:ext>
            </p:extLst>
          </p:nvPr>
        </p:nvGraphicFramePr>
        <p:xfrm>
          <a:off x="184020" y="2419845"/>
          <a:ext cx="8775960" cy="42891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67926">
                  <a:extLst>
                    <a:ext uri="{9D8B030D-6E8A-4147-A177-3AD203B41FA5}">
                      <a16:colId xmlns:a16="http://schemas.microsoft.com/office/drawing/2014/main" val="246866577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726365406"/>
                    </a:ext>
                  </a:extLst>
                </a:gridCol>
                <a:gridCol w="1379895">
                  <a:extLst>
                    <a:ext uri="{9D8B030D-6E8A-4147-A177-3AD203B41FA5}">
                      <a16:colId xmlns:a16="http://schemas.microsoft.com/office/drawing/2014/main" val="1330753385"/>
                    </a:ext>
                  </a:extLst>
                </a:gridCol>
                <a:gridCol w="1364022">
                  <a:extLst>
                    <a:ext uri="{9D8B030D-6E8A-4147-A177-3AD203B41FA5}">
                      <a16:colId xmlns:a16="http://schemas.microsoft.com/office/drawing/2014/main" val="511199792"/>
                    </a:ext>
                  </a:extLst>
                </a:gridCol>
                <a:gridCol w="1450030">
                  <a:extLst>
                    <a:ext uri="{9D8B030D-6E8A-4147-A177-3AD203B41FA5}">
                      <a16:colId xmlns:a16="http://schemas.microsoft.com/office/drawing/2014/main" val="615197170"/>
                    </a:ext>
                  </a:extLst>
                </a:gridCol>
                <a:gridCol w="1573927">
                  <a:extLst>
                    <a:ext uri="{9D8B030D-6E8A-4147-A177-3AD203B41FA5}">
                      <a16:colId xmlns:a16="http://schemas.microsoft.com/office/drawing/2014/main" val="2670940124"/>
                    </a:ext>
                  </a:extLst>
                </a:gridCol>
              </a:tblGrid>
              <a:tr h="1138132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Housing Services and Charities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Beacon (Victim Support)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Youth Talk (free counselling)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NHS 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Citizen Advice Bureau (CAB)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Police </a:t>
                      </a:r>
                      <a:br>
                        <a:rPr lang="en-US" b="0" dirty="0"/>
                      </a:br>
                      <a:r>
                        <a:rPr lang="en-US" b="0" dirty="0"/>
                        <a:t>101 &amp;  999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083501"/>
                  </a:ext>
                </a:extLst>
              </a:tr>
              <a:tr h="1043218"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/>
                        <a:t>Drug &amp; Alcohol Services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Just Talk &amp; Mind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NHS Mental Health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Brook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Samaritans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0" dirty="0"/>
                        <a:t>Terrance Higgins Trust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7189872"/>
                  </a:ext>
                </a:extLst>
              </a:tr>
              <a:tr h="1238961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College Counsellor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Adult Social Care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Safer Places &amp; National DV Helplines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Herts Young Homeless (HYH)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for Young People</a:t>
                      </a:r>
                    </a:p>
                    <a:p>
                      <a:pPr algn="ctr"/>
                      <a:r>
                        <a:rPr lang="en-GB" b="0" dirty="0"/>
                        <a:t>(Youth Connexions)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b="0" dirty="0"/>
                        <a:t>Crime stoppers &amp; Fearless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253826"/>
                  </a:ext>
                </a:extLst>
              </a:tr>
              <a:tr h="868800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Foodbank &amp; Hygiene Banks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YMCA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GP and A&amp;E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Wellbeing Service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19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97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AF64A0-4F6D-4B3B-876C-0970904A18A9}"/>
              </a:ext>
            </a:extLst>
          </p:cNvPr>
          <p:cNvSpPr/>
          <p:nvPr/>
        </p:nvSpPr>
        <p:spPr>
          <a:xfrm rot="21360000">
            <a:off x="-662090" y="-922084"/>
            <a:ext cx="10015462" cy="2393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914" y="45659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College Counsellor and Wellbeing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072" y="2685372"/>
            <a:ext cx="8222384" cy="3727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Oaklands College provide an external counsellor based at the St Albans and Welwyn Garden City campuses 3 days per week who can provide 6-10 structured counselling sessions for students if deemed appropriate.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The college has an NHS Educational Mental Health Practitioner who provides support around low level mental health needs i.e. depression, self-esteem and anxiety (if you are studying at the St Albans Campus).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Talk to the safeguarding team if you feel you would like to explore either these options</a:t>
            </a:r>
          </a:p>
        </p:txBody>
      </p:sp>
      <p:pic>
        <p:nvPicPr>
          <p:cNvPr id="4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258144E-224E-4F73-A472-7A87E6BFD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21" y="6028581"/>
            <a:ext cx="1745407" cy="589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269DD-3334-4936-B957-98CC1E5B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053" y="1279497"/>
            <a:ext cx="1975275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E7F98-37F9-43FD-989E-CA295D82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6377416"/>
            <a:ext cx="1141988" cy="385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46B23-9086-4ECA-8A9A-1BEE4CFD7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8" t="18592" r="66537" b="9086"/>
          <a:stretch/>
        </p:blipFill>
        <p:spPr>
          <a:xfrm>
            <a:off x="2219077" y="26686"/>
            <a:ext cx="5163517" cy="6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2F07B5-205C-4275-909C-1FC6A97AA1DA}"/>
              </a:ext>
            </a:extLst>
          </p:cNvPr>
          <p:cNvSpPr/>
          <p:nvPr/>
        </p:nvSpPr>
        <p:spPr>
          <a:xfrm rot="21360000">
            <a:off x="-649756" y="-922515"/>
            <a:ext cx="10015462" cy="27469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Din"/>
              </a:rPr>
              <a:t>Where can you find the team?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2184132"/>
            <a:ext cx="8496944" cy="4415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cs typeface="Arial"/>
              </a:rPr>
              <a:t>Come and Visit us in the Careers and Advice Hub on either campus</a:t>
            </a:r>
          </a:p>
          <a:p>
            <a:pPr marL="0" indent="0">
              <a:buNone/>
            </a:pPr>
            <a:endParaRPr lang="en-GB" sz="2000" b="1" dirty="0">
              <a:cs typeface="Arial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B0F0"/>
                </a:solidFill>
                <a:cs typeface="Arial"/>
              </a:rPr>
              <a:t>Welwyn Garden City Campus </a:t>
            </a:r>
            <a:r>
              <a:rPr lang="en-GB" sz="2000" b="1" dirty="0">
                <a:cs typeface="Arial"/>
              </a:rPr>
              <a:t>– </a:t>
            </a:r>
            <a:r>
              <a:rPr lang="en-GB" sz="2000" dirty="0">
                <a:cs typeface="Arial"/>
              </a:rPr>
              <a:t>opposite the sports hall and up the small set of stairs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B0F0"/>
                </a:solidFill>
                <a:cs typeface="Arial"/>
              </a:rPr>
              <a:t>St Albans Campus </a:t>
            </a:r>
            <a:r>
              <a:rPr lang="en-GB" sz="2000" b="1" dirty="0">
                <a:cs typeface="Arial"/>
              </a:rPr>
              <a:t>– </a:t>
            </a:r>
            <a:r>
              <a:rPr lang="en-GB" sz="2000" dirty="0">
                <a:cs typeface="Arial"/>
              </a:rPr>
              <a:t>next to the LRC and opposite the canteen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Alternatively you can contact us by: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/>
              </a:rPr>
              <a:t>Phone the safeguarding team on 01727 735717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/>
              </a:rPr>
              <a:t>Email for wellbeing or safeguarding support: </a:t>
            </a:r>
            <a:r>
              <a:rPr lang="en-GB" sz="2000" dirty="0">
                <a:cs typeface="Arial"/>
                <a:hlinkClick r:id="rId3"/>
              </a:rPr>
              <a:t>safe@oaklands.ac.uk</a:t>
            </a:r>
            <a:r>
              <a:rPr lang="en-GB" sz="2000" dirty="0">
                <a:cs typeface="Arial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/>
              </a:rPr>
              <a:t>Email for Bursary information: </a:t>
            </a:r>
            <a:r>
              <a:rPr lang="en-GB" sz="2000" dirty="0">
                <a:cs typeface="Arial"/>
                <a:hlinkClick r:id="rId4"/>
              </a:rPr>
              <a:t>bursary@Oaklands.ac.uk</a:t>
            </a:r>
            <a:endParaRPr lang="en-GB" sz="2000" dirty="0">
              <a:cs typeface="Arial"/>
            </a:endParaRPr>
          </a:p>
        </p:txBody>
      </p:sp>
      <p:pic>
        <p:nvPicPr>
          <p:cNvPr id="5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80F3FAB-86CC-477D-BA58-785335B63A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52" y="6079125"/>
            <a:ext cx="1497420" cy="5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9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5D9146-E687-4AF3-BA57-7126C1D4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0"/>
            <a:ext cx="666936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9F442-9D0D-4C5A-BDC9-BCDFBDBA1A01}"/>
              </a:ext>
            </a:extLst>
          </p:cNvPr>
          <p:cNvSpPr/>
          <p:nvPr/>
        </p:nvSpPr>
        <p:spPr>
          <a:xfrm rot="21360000">
            <a:off x="-640945" y="-922822"/>
            <a:ext cx="10015462" cy="299958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78794"/>
            <a:ext cx="7558325" cy="1338192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Safeguarding and Wellbeing at Oaklands 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64904"/>
            <a:ext cx="8536360" cy="4032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  <a:cs typeface="Arial"/>
              </a:rPr>
              <a:t>We have a dedicated team of safeguarding officers who can support students across both St Albans and Welwyn Garden City college campuses. </a:t>
            </a:r>
          </a:p>
          <a:p>
            <a:pPr marL="0" indent="0">
              <a:buNone/>
            </a:pPr>
            <a:endParaRPr lang="en-GB" sz="2200" dirty="0">
              <a:solidFill>
                <a:schemeClr val="tx2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tx2">
                    <a:lumMod val="50000"/>
                  </a:schemeClr>
                </a:solidFill>
                <a:cs typeface="Arial"/>
              </a:rPr>
              <a:t>We offer students a safe space to talk on a 1:1 basis with one of the team who provide advice and support based on your support needs as a student.</a:t>
            </a:r>
          </a:p>
          <a:p>
            <a:pPr marL="0" indent="0">
              <a:buFont typeface="Arial" pitchFamily="34" charset="0"/>
              <a:buNone/>
            </a:pPr>
            <a:endParaRPr lang="en-GB"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A568CAD-F890-406F-AA5B-81836E287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65797"/>
            <a:ext cx="1741664" cy="5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C171FC2-A568-40DA-842E-84DF06EAC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4" y="6316043"/>
            <a:ext cx="1319553" cy="4457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F878DA-3346-4F46-BCE7-AB7EF3622504}"/>
              </a:ext>
            </a:extLst>
          </p:cNvPr>
          <p:cNvSpPr/>
          <p:nvPr/>
        </p:nvSpPr>
        <p:spPr>
          <a:xfrm rot="21360000">
            <a:off x="-667375" y="-921899"/>
            <a:ext cx="10015462" cy="22417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65" y="515044"/>
            <a:ext cx="7562809" cy="521890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  <a:cs typeface="Calibri"/>
              </a:rPr>
              <a:t>Meet the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6163" t="16323" r="25952" b="-399"/>
          <a:stretch/>
        </p:blipFill>
        <p:spPr>
          <a:xfrm>
            <a:off x="1701210" y="1935873"/>
            <a:ext cx="1007451" cy="1288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277" y="3321403"/>
            <a:ext cx="3841318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latin typeface="Arial"/>
                <a:cs typeface="Calibri"/>
              </a:rPr>
              <a:t>Safeguarding and Wellbeing 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213" y="6056209"/>
            <a:ext cx="342580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1600" b="1" dirty="0">
                <a:latin typeface="Arial"/>
                <a:cs typeface="Calibri"/>
              </a:rPr>
              <a:t>Welwyn Garden City Advisors</a:t>
            </a:r>
            <a:endParaRPr lang="en-US" sz="1600" dirty="0"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3489" y="6037805"/>
            <a:ext cx="338775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1600" b="1" dirty="0">
                <a:latin typeface="Arial"/>
                <a:cs typeface="Calibri"/>
              </a:rPr>
              <a:t>St Albans Campus Advisors</a:t>
            </a:r>
            <a:endParaRPr lang="en-US" sz="1600" dirty="0">
              <a:cs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r="2235"/>
          <a:stretch/>
        </p:blipFill>
        <p:spPr>
          <a:xfrm>
            <a:off x="6240708" y="1725932"/>
            <a:ext cx="1245942" cy="12745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82" y="4704265"/>
            <a:ext cx="1189513" cy="11895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128" y="4704265"/>
            <a:ext cx="1188823" cy="1188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715067"/>
            <a:ext cx="1170533" cy="11888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4882" y="4715067"/>
            <a:ext cx="1085182" cy="11888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812" y="4704265"/>
            <a:ext cx="1176630" cy="11400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650" y="4670733"/>
            <a:ext cx="1188823" cy="12071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23380" y="3059898"/>
            <a:ext cx="4280597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latin typeface="Arial"/>
                <a:cs typeface="Calibri"/>
              </a:rPr>
              <a:t>14-16 Coordinator &amp; </a:t>
            </a:r>
            <a:br>
              <a:rPr lang="en-GB" sz="1600" b="1" dirty="0">
                <a:solidFill>
                  <a:srgbClr val="000000"/>
                </a:solidFill>
                <a:latin typeface="Arial"/>
                <a:cs typeface="Calibri"/>
              </a:rPr>
            </a:br>
            <a:r>
              <a:rPr lang="en-GB" sz="1600" b="1" dirty="0">
                <a:solidFill>
                  <a:srgbClr val="000000"/>
                </a:solidFill>
                <a:latin typeface="Arial"/>
                <a:cs typeface="Calibri"/>
              </a:rPr>
              <a:t>Designated Teacher Care Leavers and Looked after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AA9BA-4145-4FC2-A882-F172A2329231}"/>
              </a:ext>
            </a:extLst>
          </p:cNvPr>
          <p:cNvSpPr txBox="1"/>
          <p:nvPr/>
        </p:nvSpPr>
        <p:spPr>
          <a:xfrm>
            <a:off x="1474995" y="1541266"/>
            <a:ext cx="145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Emily Slater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A61A6-8DE8-4672-AC5E-93BE5B9E9C4F}"/>
              </a:ext>
            </a:extLst>
          </p:cNvPr>
          <p:cNvSpPr txBox="1"/>
          <p:nvPr/>
        </p:nvSpPr>
        <p:spPr>
          <a:xfrm>
            <a:off x="284278" y="4174094"/>
            <a:ext cx="354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Eve                Dulcie              Telsa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8AC6B-195B-474B-9AD7-B037B836F155}"/>
              </a:ext>
            </a:extLst>
          </p:cNvPr>
          <p:cNvSpPr txBox="1"/>
          <p:nvPr/>
        </p:nvSpPr>
        <p:spPr>
          <a:xfrm>
            <a:off x="4817128" y="4221422"/>
            <a:ext cx="385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Beth             Karolina              Paul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8C532-D310-4EBB-96EB-2D590B399DB5}"/>
              </a:ext>
            </a:extLst>
          </p:cNvPr>
          <p:cNvSpPr txBox="1"/>
          <p:nvPr/>
        </p:nvSpPr>
        <p:spPr>
          <a:xfrm>
            <a:off x="6141820" y="1258053"/>
            <a:ext cx="144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Sara Davison</a:t>
            </a:r>
          </a:p>
        </p:txBody>
      </p:sp>
    </p:spTree>
    <p:extLst>
      <p:ext uri="{BB962C8B-B14F-4D97-AF65-F5344CB8AC3E}">
        <p14:creationId xmlns:p14="http://schemas.microsoft.com/office/powerpoint/2010/main" val="40521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29D02-5D36-482E-883A-AA3FEAE734DA}"/>
              </a:ext>
            </a:extLst>
          </p:cNvPr>
          <p:cNvSpPr/>
          <p:nvPr/>
        </p:nvSpPr>
        <p:spPr>
          <a:xfrm rot="21360000">
            <a:off x="-655482" y="-922315"/>
            <a:ext cx="10015462" cy="25827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How we can support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2705340"/>
            <a:ext cx="8382000" cy="3816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cs typeface="Arial"/>
              </a:rPr>
              <a:t>We are here to help Students with:</a:t>
            </a:r>
            <a:br>
              <a:rPr lang="en-GB" sz="2400" dirty="0"/>
            </a:br>
            <a:endParaRPr lang="en-GB" sz="2400" dirty="0">
              <a:cs typeface="Arial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GB" sz="2400" dirty="0">
                <a:cs typeface="Arial"/>
              </a:rPr>
              <a:t>Accessing college bursary fund</a:t>
            </a:r>
            <a:endParaRPr lang="en-GB" sz="2400" dirty="0">
              <a:cs typeface="Calibri" panose="020F0502020204030204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GB" sz="2400" dirty="0">
                <a:cs typeface="Arial"/>
              </a:rPr>
              <a:t>Mental Health and Wellbeing support</a:t>
            </a:r>
          </a:p>
          <a:p>
            <a:pPr indent="0">
              <a:lnSpc>
                <a:spcPct val="150000"/>
              </a:lnSpc>
              <a:buNone/>
            </a:pPr>
            <a:r>
              <a:rPr lang="en-GB" sz="2400" dirty="0">
                <a:cs typeface="Arial"/>
              </a:rPr>
              <a:t>Safeguarding students</a:t>
            </a:r>
          </a:p>
          <a:p>
            <a:pPr marL="0" indent="0">
              <a:buFont typeface="Arial" pitchFamily="34" charset="0"/>
              <a:buNone/>
            </a:pP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3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50B5B91-7B05-4144-B1D2-6EBA0B6BF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76" y="5951006"/>
            <a:ext cx="1785452" cy="603117"/>
          </a:xfrm>
          <a:prstGeom prst="rect">
            <a:avLst/>
          </a:prstGeom>
        </p:spPr>
      </p:pic>
      <p:pic>
        <p:nvPicPr>
          <p:cNvPr id="6" name="Picture 6" descr="A picture containing brush, sitting, cat&#10;&#10;Description generated with very high confidence">
            <a:extLst>
              <a:ext uri="{FF2B5EF4-FFF2-40B4-BE49-F238E27FC236}">
                <a16:creationId xmlns:a16="http://schemas.microsoft.com/office/drawing/2014/main" id="{29C3EBB2-1457-4F2D-9231-D1F8F44C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30" y="3683570"/>
            <a:ext cx="387579" cy="400209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21D5D24-E6D9-4825-B03D-2B0819FEA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49" y="4229731"/>
            <a:ext cx="545610" cy="558240"/>
          </a:xfrm>
          <a:prstGeom prst="rect">
            <a:avLst/>
          </a:prstGeom>
        </p:spPr>
      </p:pic>
      <p:pic>
        <p:nvPicPr>
          <p:cNvPr id="8" name="Picture 8" descr="A picture containing drawing, room&#10;&#10;Description generated with very high confidence">
            <a:extLst>
              <a:ext uri="{FF2B5EF4-FFF2-40B4-BE49-F238E27FC236}">
                <a16:creationId xmlns:a16="http://schemas.microsoft.com/office/drawing/2014/main" id="{239D6859-753B-4052-95B7-420B68F78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28" y="4899112"/>
            <a:ext cx="469831" cy="4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29D02-5D36-482E-883A-AA3FEAE734DA}"/>
              </a:ext>
            </a:extLst>
          </p:cNvPr>
          <p:cNvSpPr/>
          <p:nvPr/>
        </p:nvSpPr>
        <p:spPr>
          <a:xfrm rot="21360000">
            <a:off x="-318667" y="-856829"/>
            <a:ext cx="10015462" cy="25827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College Bursary Fund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49A3B-3C76-4C92-A00C-1ECC171E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117372"/>
            <a:ext cx="8424936" cy="465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cs typeface="Arial" panose="020B0604020202020204" pitchFamily="34" charset="0"/>
              </a:rPr>
              <a:t>What the bursary fund can provide support with:</a:t>
            </a:r>
            <a:endParaRPr lang="en-GB" sz="1600" dirty="0">
              <a:cs typeface="Arial" panose="020B060402020202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College meals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Travel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Kits, books and essential course equipment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Childcare whilst you are studying at college </a:t>
            </a:r>
            <a:br>
              <a:rPr lang="en-GB" sz="1600" dirty="0">
                <a:cs typeface="Arial" panose="020B0604020202020204" pitchFamily="34" charset="0"/>
              </a:rPr>
            </a:br>
            <a:endParaRPr lang="en-GB" sz="16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cs typeface="Arial" panose="020B0604020202020204" pitchFamily="34" charset="0"/>
              </a:rPr>
              <a:t>What makes you eligible to apply?</a:t>
            </a:r>
            <a:endParaRPr lang="en-GB" sz="1600" dirty="0">
              <a:cs typeface="Arial" panose="020B0604020202020204" pitchFamily="34" charset="0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Anyone aged 16 or above up can apply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Evidence of financial need not being met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Household Income must be below </a:t>
            </a:r>
            <a:r>
              <a:rPr lang="en-GB" sz="1600" b="1" dirty="0">
                <a:cs typeface="Arial" panose="020B0604020202020204" pitchFamily="34" charset="0"/>
              </a:rPr>
              <a:t>£29,250</a:t>
            </a:r>
            <a:r>
              <a:rPr lang="en-GB" sz="1600" dirty="0">
                <a:cs typeface="Arial" panose="020B0604020202020204" pitchFamily="34" charset="0"/>
              </a:rPr>
              <a:t> annually – this includes salaries and benefits received from anyone aged 18 or above who lives with the student, including your income as a student if you receive benefits or have a part time job.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cs typeface="Arial" panose="020B0604020202020204" pitchFamily="34" charset="0"/>
              </a:rPr>
              <a:t>No automatic entitlement to bursary based on individual circumstances i.e. registered disability, registered care status or being in receipt of specific benefits. </a:t>
            </a:r>
            <a:endParaRPr lang="en-GB" sz="1800" dirty="0"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50B5B91-7B05-4144-B1D2-6EBA0B6BF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60" y="6271683"/>
            <a:ext cx="1309616" cy="442382"/>
          </a:xfrm>
          <a:prstGeom prst="rect">
            <a:avLst/>
          </a:prstGeom>
        </p:spPr>
      </p:pic>
      <p:pic>
        <p:nvPicPr>
          <p:cNvPr id="8" name="Picture 6" descr="A picture containing brush, sitting, cat&#10;&#10;Description generated with very high confidence">
            <a:extLst>
              <a:ext uri="{FF2B5EF4-FFF2-40B4-BE49-F238E27FC236}">
                <a16:creationId xmlns:a16="http://schemas.microsoft.com/office/drawing/2014/main" id="{AAEE3026-9FA4-4C9B-A977-846441C31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460" y="2348880"/>
            <a:ext cx="387579" cy="40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47F79-9F8F-4E31-802A-35C5753BF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39" t="42996" r="6875" b="45891"/>
          <a:stretch/>
        </p:blipFill>
        <p:spPr>
          <a:xfrm>
            <a:off x="7520425" y="4233198"/>
            <a:ext cx="1041120" cy="571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E18C0-55FE-461D-B91F-AE6308A27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0405" y="3037124"/>
            <a:ext cx="130968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A29D02-5D36-482E-883A-AA3FEAE734DA}"/>
              </a:ext>
            </a:extLst>
          </p:cNvPr>
          <p:cNvSpPr/>
          <p:nvPr/>
        </p:nvSpPr>
        <p:spPr>
          <a:xfrm rot="21360000">
            <a:off x="-318667" y="-856829"/>
            <a:ext cx="10015462" cy="258279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  <a:cs typeface="Calibri Light" panose="020F0302020204030204"/>
              </a:rPr>
              <a:t>College Expectations 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49A3B-3C76-4C92-A00C-1ECC171E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2117372"/>
            <a:ext cx="8424936" cy="465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2000" i="1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n-GB" sz="2000" i="1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400" i="1" dirty="0">
                <a:ea typeface="Calibri" panose="020F0502020204030204" pitchFamily="34" charset="0"/>
              </a:rPr>
              <a:t>The College is determined to provide a safe, respectful and caring environment where any form of bullying or harassment is not tolerated, differences are celebrated and all students feel valued and treated with dignity and respect. </a:t>
            </a:r>
          </a:p>
          <a:p>
            <a:pPr marL="0" indent="0" algn="just">
              <a:buNone/>
            </a:pPr>
            <a:endParaRPr lang="en-GB" sz="2400" i="1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2400" i="1" dirty="0">
                <a:ea typeface="Calibri" panose="020F0502020204030204" pitchFamily="34" charset="0"/>
              </a:rPr>
              <a:t>The College will take all allegations seriously and provide support to any student who feels they are being bullied or harassed. </a:t>
            </a:r>
          </a:p>
          <a:p>
            <a:pPr marL="0" indent="0">
              <a:buNone/>
            </a:pPr>
            <a:endParaRPr lang="en-GB" sz="1800" dirty="0"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50B5B91-7B05-4144-B1D2-6EBA0B6BF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60" y="6271683"/>
            <a:ext cx="1309616" cy="4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51A731-265B-4A43-89EC-073A637E5094}"/>
              </a:ext>
            </a:extLst>
          </p:cNvPr>
          <p:cNvSpPr/>
          <p:nvPr/>
        </p:nvSpPr>
        <p:spPr>
          <a:xfrm rot="21360000">
            <a:off x="-653720" y="-922376"/>
            <a:ext cx="10015462" cy="26333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Issues we can help with…</a:t>
            </a:r>
            <a:endParaRPr lang="en-US" dirty="0">
              <a:cs typeface="Calibri Light" panose="020F0302020204030204"/>
            </a:endParaRPr>
          </a:p>
        </p:txBody>
      </p:sp>
      <p:pic>
        <p:nvPicPr>
          <p:cNvPr id="6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593A7CE-7D2B-4F58-B20F-54381F6A2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58" y="6165304"/>
            <a:ext cx="1450385" cy="489933"/>
          </a:xfrm>
          <a:prstGeom prst="rect">
            <a:avLst/>
          </a:prstGeom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CD333DE-CFFD-4EE6-95EF-223B0CCFC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00887"/>
              </p:ext>
            </p:extLst>
          </p:nvPr>
        </p:nvGraphicFramePr>
        <p:xfrm>
          <a:off x="503608" y="2147435"/>
          <a:ext cx="8136784" cy="392749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4196">
                  <a:extLst>
                    <a:ext uri="{9D8B030D-6E8A-4147-A177-3AD203B41FA5}">
                      <a16:colId xmlns:a16="http://schemas.microsoft.com/office/drawing/2014/main" val="827631261"/>
                    </a:ext>
                  </a:extLst>
                </a:gridCol>
                <a:gridCol w="2034196">
                  <a:extLst>
                    <a:ext uri="{9D8B030D-6E8A-4147-A177-3AD203B41FA5}">
                      <a16:colId xmlns:a16="http://schemas.microsoft.com/office/drawing/2014/main" val="3389601008"/>
                    </a:ext>
                  </a:extLst>
                </a:gridCol>
                <a:gridCol w="2034196">
                  <a:extLst>
                    <a:ext uri="{9D8B030D-6E8A-4147-A177-3AD203B41FA5}">
                      <a16:colId xmlns:a16="http://schemas.microsoft.com/office/drawing/2014/main" val="2600454738"/>
                    </a:ext>
                  </a:extLst>
                </a:gridCol>
                <a:gridCol w="2034196">
                  <a:extLst>
                    <a:ext uri="{9D8B030D-6E8A-4147-A177-3AD203B41FA5}">
                      <a16:colId xmlns:a16="http://schemas.microsoft.com/office/drawing/2014/main" val="1755297736"/>
                    </a:ext>
                  </a:extLst>
                </a:gridCol>
              </a:tblGrid>
              <a:tr h="1004949"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+mn-lt"/>
                        </a:rPr>
                        <a:t>Online Threats &amp; Malicious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+mn-lt"/>
                        </a:rPr>
                        <a:t>Peer on Peer Abuse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+mn-lt"/>
                        </a:rPr>
                        <a:t>Drug or Alcohol 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+mn-lt"/>
                        </a:rPr>
                        <a:t>Mental Health and Wellbeing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588335"/>
                  </a:ext>
                </a:extLst>
              </a:tr>
              <a:tr h="1004949"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Anxiety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Counselling Referrals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Exploitation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Sexual Harassment or Abuse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257381"/>
                  </a:ext>
                </a:extLst>
              </a:tr>
              <a:tr h="912643"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Homelessness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Self Harming Thoughts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Free Sanitary Products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Risk of Criminal Involvement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05986"/>
                  </a:ext>
                </a:extLst>
              </a:tr>
              <a:tr h="1004949"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Risk of Radicalisation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Relationship Issues and Domestic abuse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Sexual Health Referrals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>
                          <a:latin typeface="+mn-lt"/>
                        </a:rPr>
                        <a:t>Bereavement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00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A78A6A-F1C0-45B1-84EE-9BDF3ADF6A06}"/>
              </a:ext>
            </a:extLst>
          </p:cNvPr>
          <p:cNvSpPr/>
          <p:nvPr/>
        </p:nvSpPr>
        <p:spPr>
          <a:xfrm rot="21360000">
            <a:off x="-653720" y="-922376"/>
            <a:ext cx="10015462" cy="26333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177" y="141572"/>
            <a:ext cx="8153645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What does Safeguarding Support look like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264" y="2087194"/>
            <a:ext cx="8647470" cy="483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>
                <a:cs typeface="Arial" panose="020B0604020202020204" pitchFamily="34" charset="0"/>
              </a:rPr>
              <a:t>The Safeguarding team are here to:</a:t>
            </a:r>
            <a:br>
              <a:rPr lang="en-GB" sz="2000" b="1" dirty="0">
                <a:cs typeface="Arial" panose="020B0604020202020204" pitchFamily="34" charset="0"/>
              </a:rPr>
            </a:br>
            <a:endParaRPr lang="en-GB" sz="2000" b="1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Respond to referrals made by college staff or students to advise on support available </a:t>
            </a:r>
            <a:endParaRPr lang="en-GB" sz="2000" dirty="0">
              <a:cs typeface="Arial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Support you to feel respected and safe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Support and advise you if you are concerned about a friend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Provide you with support, advice and guidance on a range of services who can provide support based on your needs or wishes.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Respond to any student disclosure of abuse or harassment seriously.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dirty="0">
                <a:cs typeface="Arial"/>
              </a:rPr>
              <a:t>Liaise with external agencies and make referrals to external agencies for student support when needed.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7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E5E07DC-4444-4A54-A383-90420F46E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29" y="6273740"/>
            <a:ext cx="1124806" cy="3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4A759-EA99-4629-A33D-4EFFBB44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545" y="-753401"/>
            <a:ext cx="9775090" cy="3238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79FBD2-9AD3-4C36-935C-D44DD978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Din"/>
              </a:rPr>
              <a:t>What your curriculum team can support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B5EC-CABC-4343-8F56-8B20DD4AA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88" y="2386054"/>
            <a:ext cx="8613823" cy="4094179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cs typeface="Arial" panose="020B0604020202020204" pitchFamily="34" charset="0"/>
              </a:rPr>
              <a:t>Conflict or resolution with other students in your class or course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cs typeface="Arial" panose="020B0604020202020204" pitchFamily="34" charset="0"/>
              </a:rPr>
              <a:t>Behaviour or inappropriate conduct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cs typeface="Arial" panose="020B0604020202020204" pitchFamily="34" charset="0"/>
              </a:rPr>
              <a:t>Worries or queries around your study programme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cs typeface="Arial" panose="020B0604020202020204" pitchFamily="34" charset="0"/>
              </a:rPr>
              <a:t>Refer to the safeguarding and wellbeing team if students require additional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8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Learning Mentors - Your class will be supported by a Learning Mentor who will provide information on, and guide discussion around, a range of important social and personal development themes. Your Learning Mentor will also be available to offer one-to-one support to you and can signpost you to other teams and services within the college for additional help. </a:t>
            </a:r>
          </a:p>
        </p:txBody>
      </p:sp>
      <p:pic>
        <p:nvPicPr>
          <p:cNvPr id="5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AA7690D9-473E-42CD-875C-A4F0A4CFD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62" y="6404885"/>
            <a:ext cx="980975" cy="3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5728</TotalTime>
  <Words>596</Words>
  <Application>Microsoft Office PowerPoint</Application>
  <PresentationFormat>On-screen Show (4:3)</PresentationFormat>
  <Paragraphs>120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Din</vt:lpstr>
      <vt:lpstr>Symbol</vt:lpstr>
      <vt:lpstr>Office Theme</vt:lpstr>
      <vt:lpstr>Welcome!</vt:lpstr>
      <vt:lpstr>Safeguarding and Wellbeing at Oaklands  </vt:lpstr>
      <vt:lpstr>Meet the Team</vt:lpstr>
      <vt:lpstr>How we can support</vt:lpstr>
      <vt:lpstr>College Bursary Fund</vt:lpstr>
      <vt:lpstr>College Expectations </vt:lpstr>
      <vt:lpstr>Issues we can help with…</vt:lpstr>
      <vt:lpstr>What does Safeguarding Support look like</vt:lpstr>
      <vt:lpstr>What your curriculum team can support with</vt:lpstr>
      <vt:lpstr>Referrals and Additional Support </vt:lpstr>
      <vt:lpstr>College Counsellor and Wellbeing Support</vt:lpstr>
      <vt:lpstr>PowerPoint Presentation</vt:lpstr>
      <vt:lpstr>Where can you find the team?</vt:lpstr>
      <vt:lpstr>PowerPoint Presentation</vt:lpstr>
    </vt:vector>
  </TitlesOfParts>
  <Company>Oaklands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Services</dc:creator>
  <cp:lastModifiedBy>Emily Slater</cp:lastModifiedBy>
  <cp:revision>713</cp:revision>
  <cp:lastPrinted>2019-09-02T07:30:21Z</cp:lastPrinted>
  <dcterms:created xsi:type="dcterms:W3CDTF">2013-07-25T13:02:15Z</dcterms:created>
  <dcterms:modified xsi:type="dcterms:W3CDTF">2021-08-04T13:21:40Z</dcterms:modified>
</cp:coreProperties>
</file>